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479" r:id="rId2"/>
    <p:sldId id="480" r:id="rId3"/>
    <p:sldId id="481" r:id="rId4"/>
    <p:sldId id="482" r:id="rId5"/>
    <p:sldId id="483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20.10.2018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55D183F-A665-45DE-8190-B1034C2EF5E6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6569E-C3BA-4103-88F8-CB94892D11F1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7E9B92D-D1F3-438E-B5C7-E70273358E98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9617-FB74-4A41-BE59-B77D8456F386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485B-D686-4818-9F8D-34D8A061C29D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94AB7C-9E64-4208-BD38-D02D8404FC83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367D49-D8E6-4492-8A65-68F47A16043E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7A49-8193-4F2F-9B1F-6DB03971E711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2D88-173D-4EF5-A459-03FF27A4F992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4AF6-A218-4E9F-A4AE-264236D6B31D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4F8F0D3-9366-4DFA-8B07-E10D4F62A9BD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F72F29-BD5C-41C9-AD26-8DE1A7802BA4}" type="datetime1">
              <a:rPr lang="de-DE" smtClean="0"/>
              <a:t>20.10.2018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14.png"/><Relationship Id="rId13" Type="http://schemas.openxmlformats.org/officeDocument/2006/relationships/image" Target="../media/image4262.png"/><Relationship Id="rId3" Type="http://schemas.openxmlformats.org/officeDocument/2006/relationships/image" Target="../media/image4070.png"/><Relationship Id="rId7" Type="http://schemas.openxmlformats.org/officeDocument/2006/relationships/image" Target="../media/image420.png"/><Relationship Id="rId12" Type="http://schemas.openxmlformats.org/officeDocument/2006/relationships/image" Target="../media/image4253.png"/><Relationship Id="rId2" Type="http://schemas.openxmlformats.org/officeDocument/2006/relationships/image" Target="../media/image2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90.png"/><Relationship Id="rId11" Type="http://schemas.openxmlformats.org/officeDocument/2006/relationships/image" Target="../media/image4242.png"/><Relationship Id="rId5" Type="http://schemas.openxmlformats.org/officeDocument/2006/relationships/image" Target="../media/image4181.png"/><Relationship Id="rId10" Type="http://schemas.openxmlformats.org/officeDocument/2006/relationships/image" Target="../media/image4232.png"/><Relationship Id="rId4" Type="http://schemas.openxmlformats.org/officeDocument/2006/relationships/image" Target="../media/image4172.png"/><Relationship Id="rId9" Type="http://schemas.openxmlformats.org/officeDocument/2006/relationships/image" Target="../media/image4222.png"/><Relationship Id="rId14" Type="http://schemas.openxmlformats.org/officeDocument/2006/relationships/image" Target="../media/image427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22.png"/><Relationship Id="rId13" Type="http://schemas.openxmlformats.org/officeDocument/2006/relationships/image" Target="../media/image4273.png"/><Relationship Id="rId3" Type="http://schemas.openxmlformats.org/officeDocument/2006/relationships/image" Target="../media/image4070.png"/><Relationship Id="rId7" Type="http://schemas.openxmlformats.org/officeDocument/2006/relationships/image" Target="../media/image4214.png"/><Relationship Id="rId12" Type="http://schemas.openxmlformats.org/officeDocument/2006/relationships/image" Target="../media/image4262.png"/><Relationship Id="rId2" Type="http://schemas.openxmlformats.org/officeDocument/2006/relationships/image" Target="../media/image41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0.png"/><Relationship Id="rId11" Type="http://schemas.openxmlformats.org/officeDocument/2006/relationships/image" Target="../media/image4253.png"/><Relationship Id="rId5" Type="http://schemas.openxmlformats.org/officeDocument/2006/relationships/image" Target="../media/image4190.png"/><Relationship Id="rId10" Type="http://schemas.openxmlformats.org/officeDocument/2006/relationships/image" Target="../media/image4242.png"/><Relationship Id="rId4" Type="http://schemas.openxmlformats.org/officeDocument/2006/relationships/image" Target="../media/image4181.png"/><Relationship Id="rId9" Type="http://schemas.openxmlformats.org/officeDocument/2006/relationships/image" Target="../media/image42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53.png"/><Relationship Id="rId13" Type="http://schemas.openxmlformats.org/officeDocument/2006/relationships/image" Target="../media/image440.png"/><Relationship Id="rId18" Type="http://schemas.openxmlformats.org/officeDocument/2006/relationships/image" Target="../media/image4453.png"/><Relationship Id="rId3" Type="http://schemas.openxmlformats.org/officeDocument/2006/relationships/image" Target="../media/image4292.png"/><Relationship Id="rId21" Type="http://schemas.openxmlformats.org/officeDocument/2006/relationships/image" Target="../media/image4482.png"/><Relationship Id="rId7" Type="http://schemas.openxmlformats.org/officeDocument/2006/relationships/image" Target="../media/image4342.png"/><Relationship Id="rId12" Type="http://schemas.openxmlformats.org/officeDocument/2006/relationships/image" Target="../media/image4391.png"/><Relationship Id="rId17" Type="http://schemas.openxmlformats.org/officeDocument/2006/relationships/image" Target="../media/image4442.png"/><Relationship Id="rId2" Type="http://schemas.openxmlformats.org/officeDocument/2006/relationships/image" Target="../media/image4282.png"/><Relationship Id="rId16" Type="http://schemas.openxmlformats.org/officeDocument/2006/relationships/image" Target="../media/image4430.png"/><Relationship Id="rId20" Type="http://schemas.openxmlformats.org/officeDocument/2006/relationships/image" Target="../media/image44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32.png"/><Relationship Id="rId11" Type="http://schemas.openxmlformats.org/officeDocument/2006/relationships/image" Target="../media/image4381.png"/><Relationship Id="rId5" Type="http://schemas.openxmlformats.org/officeDocument/2006/relationships/image" Target="../media/image4321.png"/><Relationship Id="rId15" Type="http://schemas.openxmlformats.org/officeDocument/2006/relationships/image" Target="../media/image4421.png"/><Relationship Id="rId10" Type="http://schemas.openxmlformats.org/officeDocument/2006/relationships/image" Target="../media/image4372.png"/><Relationship Id="rId19" Type="http://schemas.openxmlformats.org/officeDocument/2006/relationships/image" Target="../media/image4461.png"/><Relationship Id="rId4" Type="http://schemas.openxmlformats.org/officeDocument/2006/relationships/image" Target="../media/image4303.png"/><Relationship Id="rId9" Type="http://schemas.openxmlformats.org/officeDocument/2006/relationships/image" Target="../media/image4362.png"/><Relationship Id="rId14" Type="http://schemas.openxmlformats.org/officeDocument/2006/relationships/image" Target="../media/image4412.png"/><Relationship Id="rId22" Type="http://schemas.openxmlformats.org/officeDocument/2006/relationships/image" Target="../media/image449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8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Mehrstufige Zufallsexperimente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>
                <a:latin typeface="Calibri" pitchFamily="34" charset="0"/>
              </a:rPr>
              <a:t>Ein Zufallsexperiment kann aus mehreren Einzelexperimenten zusammengesetzt sein. Diese können sich gegenseitig beeinflussen oder auch nicht. </a:t>
            </a:r>
            <a:r>
              <a:rPr lang="de-DE" sz="2400" dirty="0" smtClean="0">
                <a:latin typeface="Calibri" pitchFamily="34" charset="0"/>
              </a:rPr>
              <a:t>Das </a:t>
            </a:r>
            <a:r>
              <a:rPr lang="de-DE" sz="2400" dirty="0">
                <a:latin typeface="Calibri" pitchFamily="34" charset="0"/>
              </a:rPr>
              <a:t>Baumdiagramm ist dabei das wichtigste </a:t>
            </a:r>
            <a:r>
              <a:rPr lang="de-DE" sz="2400" dirty="0" smtClean="0">
                <a:latin typeface="Calibri" pitchFamily="34" charset="0"/>
              </a:rPr>
              <a:t>Werkzeug, um dies darzustellen. Bei der Berechnung von Wahrscheinlichkeiten verwendet man die </a:t>
            </a:r>
            <a:r>
              <a:rPr lang="de-DE" sz="2400" dirty="0" smtClean="0">
                <a:solidFill>
                  <a:srgbClr val="FF0000"/>
                </a:solidFill>
                <a:latin typeface="Calibri" pitchFamily="34" charset="0"/>
              </a:rPr>
              <a:t>Pfadregel</a:t>
            </a:r>
            <a:r>
              <a:rPr lang="de-DE" sz="2400" dirty="0" smtClean="0">
                <a:latin typeface="Calibri" pitchFamily="34" charset="0"/>
              </a:rPr>
              <a:t>: 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de-DE" sz="2400" dirty="0" smtClean="0">
                <a:latin typeface="Calibri" pitchFamily="34" charset="0"/>
              </a:rPr>
              <a:t>Wahrscheinlichkeiten</a:t>
            </a:r>
            <a:r>
              <a:rPr lang="de-DE" sz="2400" dirty="0">
                <a:latin typeface="Calibri" pitchFamily="34" charset="0"/>
              </a:rPr>
              <a:t> </a:t>
            </a:r>
            <a:r>
              <a:rPr lang="de-DE" sz="2400" dirty="0" smtClean="0">
                <a:latin typeface="Calibri" pitchFamily="34" charset="0"/>
              </a:rPr>
              <a:t>entlang eines Astes werden multipliziert.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de-DE" sz="2400" dirty="0" smtClean="0">
                <a:latin typeface="Calibri" pitchFamily="34" charset="0"/>
              </a:rPr>
              <a:t>Die Wahrscheinlichkeiten einzelner „Äste“ werden addiert.</a:t>
            </a:r>
            <a:endParaRPr lang="de-DE" sz="2400" dirty="0">
              <a:latin typeface="Calibri" pitchFamily="34" charset="0"/>
            </a:endParaRPr>
          </a:p>
          <a:p>
            <a:pPr marL="0" indent="0">
              <a:buNone/>
            </a:pPr>
            <a:endParaRPr lang="de-DE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60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Rechenbeispiel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Es </a:t>
                </a:r>
                <a:r>
                  <a:rPr lang="de-DE" sz="2400" dirty="0">
                    <a:latin typeface="Calibri" pitchFamily="34" charset="0"/>
                  </a:rPr>
                  <a:t>soll zweimal gewürfelt werden. Wie groß ist die </a:t>
                </a:r>
                <a:r>
                  <a:rPr lang="de-DE" sz="2400" dirty="0" smtClean="0">
                    <a:latin typeface="Calibri" pitchFamily="34" charset="0"/>
                  </a:rPr>
                  <a:t>Wahrschein-</a:t>
                </a:r>
                <a:r>
                  <a:rPr lang="de-DE" sz="2400" dirty="0" err="1" smtClean="0">
                    <a:latin typeface="Calibri" pitchFamily="34" charset="0"/>
                  </a:rPr>
                  <a:t>lichkeit</a:t>
                </a:r>
                <a:r>
                  <a:rPr lang="de-DE" sz="2400" dirty="0">
                    <a:latin typeface="Calibri" pitchFamily="34" charset="0"/>
                  </a:rPr>
                  <a:t>, im ersten Wurf eine ungerade Zahl und im zweiten Wurf eine Zahl größer als vier zu würfeln?</a:t>
                </a:r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  <a:latin typeface="Calibri" pitchFamily="34" charset="0"/>
                  </a:rPr>
                  <a:t>Lösung mit Hilfe eines Baumdiagramms:</a:t>
                </a:r>
                <a:endParaRPr lang="de-DE" sz="2400" dirty="0">
                  <a:solidFill>
                    <a:srgbClr val="FF0000"/>
                  </a:solidFill>
                  <a:latin typeface="Calibri" pitchFamily="34" charset="0"/>
                </a:endParaRPr>
              </a:p>
              <a:p>
                <a:pPr marL="180000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Zuerst legt man die </a:t>
                </a:r>
                <a:r>
                  <a:rPr lang="de-DE" sz="2400" dirty="0">
                    <a:latin typeface="Calibri" pitchFamily="34" charset="0"/>
                  </a:rPr>
                  <a:t>Äste für die Ausgänge der ersten Stufe des Zufallsexperiments an und </a:t>
                </a:r>
                <a:r>
                  <a:rPr lang="de-DE" sz="2400" dirty="0" smtClean="0">
                    <a:latin typeface="Calibri" pitchFamily="34" charset="0"/>
                  </a:rPr>
                  <a:t>notiert die Wahrscheinlichkeiten. </a:t>
                </a:r>
                <a:r>
                  <a:rPr lang="de-DE" sz="2400" dirty="0">
                    <a:latin typeface="Calibri" pitchFamily="34" charset="0"/>
                  </a:rPr>
                  <a:t>Im Beispiel haben wir Äste für „gerade“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𝑔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und „ungerade“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𝑢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jeweils mit einer Wahrscheinlichkeit von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1/2 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  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An </a:t>
                </a:r>
                <a:r>
                  <a:rPr lang="de-DE" sz="2400" dirty="0" smtClean="0">
                    <a:latin typeface="Calibri" pitchFamily="34" charset="0"/>
                  </a:rPr>
                  <a:t>die Endpunkte hängt </a:t>
                </a:r>
                <a:r>
                  <a:rPr lang="de-DE" sz="2400" dirty="0">
                    <a:latin typeface="Calibri" pitchFamily="34" charset="0"/>
                  </a:rPr>
                  <a:t>man nun die Äste für die Ausgänge der zweiten </a:t>
                </a:r>
                <a:r>
                  <a:rPr lang="de-DE" sz="2400" dirty="0" smtClean="0">
                    <a:latin typeface="Calibri" pitchFamily="34" charset="0"/>
                  </a:rPr>
                  <a:t>Stufe usw.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1870" b="-5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Gerade Verbindung 21"/>
          <p:cNvCxnSpPr/>
          <p:nvPr/>
        </p:nvCxnSpPr>
        <p:spPr>
          <a:xfrm flipV="1">
            <a:off x="1436755" y="3524755"/>
            <a:ext cx="422536" cy="2057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1436755" y="3735013"/>
            <a:ext cx="422536" cy="1110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1583"/>
              <p:cNvSpPr txBox="1"/>
              <p:nvPr/>
            </p:nvSpPr>
            <p:spPr>
              <a:xfrm>
                <a:off x="1798027" y="3383627"/>
                <a:ext cx="431399" cy="28951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&gt;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24" name="Textfeld 15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027" y="3383627"/>
                <a:ext cx="431399" cy="2895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1584"/>
              <p:cNvSpPr txBox="1"/>
              <p:nvPr/>
            </p:nvSpPr>
            <p:spPr>
              <a:xfrm>
                <a:off x="1808061" y="3747127"/>
                <a:ext cx="430669" cy="28421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≤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25" name="Textfeld 15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061" y="3747127"/>
                <a:ext cx="430669" cy="2842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1588"/>
              <p:cNvSpPr txBox="1"/>
              <p:nvPr/>
            </p:nvSpPr>
            <p:spPr>
              <a:xfrm rot="20075428">
                <a:off x="1331640" y="3376338"/>
                <a:ext cx="481597" cy="2968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26" name="Textfeld 15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075428">
                <a:off x="1331640" y="3376338"/>
                <a:ext cx="481597" cy="2968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1589"/>
              <p:cNvSpPr txBox="1"/>
              <p:nvPr/>
            </p:nvSpPr>
            <p:spPr>
              <a:xfrm rot="888799">
                <a:off x="1351711" y="3759748"/>
                <a:ext cx="461526" cy="2968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𝟐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27" name="Textfeld 15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88799">
                <a:off x="1351711" y="3759748"/>
                <a:ext cx="461526" cy="2968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rade Verbindung 15"/>
          <p:cNvCxnSpPr/>
          <p:nvPr/>
        </p:nvCxnSpPr>
        <p:spPr>
          <a:xfrm flipV="1">
            <a:off x="743826" y="3834276"/>
            <a:ext cx="422112" cy="41632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743826" y="4255057"/>
            <a:ext cx="422112" cy="47007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574"/>
              <p:cNvSpPr txBox="1"/>
              <p:nvPr/>
            </p:nvSpPr>
            <p:spPr>
              <a:xfrm>
                <a:off x="1085276" y="3658158"/>
                <a:ext cx="431714" cy="274898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𝒈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18" name="Textfeld 15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276" y="3658158"/>
                <a:ext cx="431714" cy="2748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576"/>
              <p:cNvSpPr txBox="1"/>
              <p:nvPr/>
            </p:nvSpPr>
            <p:spPr>
              <a:xfrm>
                <a:off x="1084112" y="4602082"/>
                <a:ext cx="430983" cy="31862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𝒖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19" name="Textfeld 15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112" y="4602082"/>
                <a:ext cx="430983" cy="31862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579"/>
              <p:cNvSpPr txBox="1"/>
              <p:nvPr/>
            </p:nvSpPr>
            <p:spPr>
              <a:xfrm rot="18998245">
                <a:off x="669447" y="3809684"/>
                <a:ext cx="482369" cy="29607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𝟐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20" name="Textfeld 15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998245">
                <a:off x="669447" y="3809684"/>
                <a:ext cx="482369" cy="29607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1581"/>
              <p:cNvSpPr txBox="1"/>
              <p:nvPr/>
            </p:nvSpPr>
            <p:spPr>
              <a:xfrm rot="2868432">
                <a:off x="605546" y="4422673"/>
                <a:ext cx="482370" cy="29607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𝟐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21" name="Textfeld 15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868432">
                <a:off x="605546" y="4422673"/>
                <a:ext cx="482370" cy="29607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 Verbindung 9"/>
          <p:cNvCxnSpPr/>
          <p:nvPr/>
        </p:nvCxnSpPr>
        <p:spPr>
          <a:xfrm flipV="1">
            <a:off x="1466882" y="4564331"/>
            <a:ext cx="422536" cy="20575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1466882" y="4774589"/>
            <a:ext cx="422536" cy="1110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607"/>
              <p:cNvSpPr txBox="1"/>
              <p:nvPr/>
            </p:nvSpPr>
            <p:spPr>
              <a:xfrm>
                <a:off x="1828154" y="4437677"/>
                <a:ext cx="431399" cy="27503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&gt;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12" name="Textfeld 16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154" y="4437677"/>
                <a:ext cx="431399" cy="27503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608"/>
              <p:cNvSpPr txBox="1"/>
              <p:nvPr/>
            </p:nvSpPr>
            <p:spPr>
              <a:xfrm>
                <a:off x="1838188" y="4773979"/>
                <a:ext cx="430669" cy="275693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≤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13" name="Textfeld 16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188" y="4773979"/>
                <a:ext cx="430669" cy="27569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609"/>
              <p:cNvSpPr txBox="1"/>
              <p:nvPr/>
            </p:nvSpPr>
            <p:spPr>
              <a:xfrm rot="19868919">
                <a:off x="1331640" y="4415913"/>
                <a:ext cx="566915" cy="29680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14" name="Textfeld 16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68919">
                <a:off x="1331640" y="4415913"/>
                <a:ext cx="566915" cy="29680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610"/>
              <p:cNvSpPr txBox="1"/>
              <p:nvPr/>
            </p:nvSpPr>
            <p:spPr>
              <a:xfrm rot="828606">
                <a:off x="1351711" y="4799324"/>
                <a:ext cx="546844" cy="29680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𝟐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15" name="Textfeld 16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28606">
                <a:off x="1351711" y="4799324"/>
                <a:ext cx="546844" cy="2968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409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Rechenbeispiel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Jetzt kann man die Wahrscheinlichkeit entlang des rot markierten Pfades berechnen (denn dieser entspricht dem gesuchten Ereignis).</a:t>
                </a: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</a:endParaRPr>
              </a:p>
              <a:p>
                <a:pPr marL="180000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Es folgt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𝐸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de-DE" sz="2400" b="0" i="1" smtClean="0">
                        <a:latin typeface="Cambria Math"/>
                      </a:rPr>
                      <m:t>≈16,7%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180000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Ergebnis:</a:t>
                </a:r>
                <a:r>
                  <a:rPr lang="de-DE" sz="2400" dirty="0" smtClean="0">
                    <a:latin typeface="Calibri" pitchFamily="34" charset="0"/>
                  </a:rPr>
                  <a:t> Die gesuchte Wahrscheinlichkeit (erster Wurf ungerade, zweiter Wurf größer 4) beträgt etwa 16,67%.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Gerade Verbindung 27"/>
          <p:cNvCxnSpPr/>
          <p:nvPr/>
        </p:nvCxnSpPr>
        <p:spPr>
          <a:xfrm>
            <a:off x="3203848" y="5013176"/>
            <a:ext cx="936104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V="1">
            <a:off x="1436755" y="3524755"/>
            <a:ext cx="422536" cy="2057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1436755" y="3735013"/>
            <a:ext cx="422536" cy="1110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1583"/>
              <p:cNvSpPr txBox="1"/>
              <p:nvPr/>
            </p:nvSpPr>
            <p:spPr>
              <a:xfrm>
                <a:off x="1798027" y="3383627"/>
                <a:ext cx="431399" cy="28951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&gt;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1" name="Textfeld 15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027" y="3383627"/>
                <a:ext cx="431399" cy="2895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1584"/>
              <p:cNvSpPr txBox="1"/>
              <p:nvPr/>
            </p:nvSpPr>
            <p:spPr>
              <a:xfrm>
                <a:off x="1808061" y="3747127"/>
                <a:ext cx="430669" cy="28421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≤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2" name="Textfeld 15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061" y="3747127"/>
                <a:ext cx="430669" cy="28421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1588"/>
              <p:cNvSpPr txBox="1"/>
              <p:nvPr/>
            </p:nvSpPr>
            <p:spPr>
              <a:xfrm rot="20075428">
                <a:off x="1331640" y="3376338"/>
                <a:ext cx="481597" cy="2968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3" name="Textfeld 15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075428">
                <a:off x="1331640" y="3376338"/>
                <a:ext cx="481597" cy="2968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1589"/>
              <p:cNvSpPr txBox="1"/>
              <p:nvPr/>
            </p:nvSpPr>
            <p:spPr>
              <a:xfrm rot="888799">
                <a:off x="1351711" y="3759748"/>
                <a:ext cx="461526" cy="2968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𝟐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4" name="Textfeld 15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88799">
                <a:off x="1351711" y="3759748"/>
                <a:ext cx="461526" cy="2968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Gerade Verbindung 34"/>
          <p:cNvCxnSpPr/>
          <p:nvPr/>
        </p:nvCxnSpPr>
        <p:spPr>
          <a:xfrm flipV="1">
            <a:off x="743826" y="3834276"/>
            <a:ext cx="422112" cy="41632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743826" y="4255057"/>
            <a:ext cx="422112" cy="47007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1574"/>
              <p:cNvSpPr txBox="1"/>
              <p:nvPr/>
            </p:nvSpPr>
            <p:spPr>
              <a:xfrm>
                <a:off x="1085276" y="3658158"/>
                <a:ext cx="431714" cy="274898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𝒈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7" name="Textfeld 15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276" y="3658158"/>
                <a:ext cx="431714" cy="2748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1576"/>
              <p:cNvSpPr txBox="1"/>
              <p:nvPr/>
            </p:nvSpPr>
            <p:spPr>
              <a:xfrm>
                <a:off x="1084112" y="4602082"/>
                <a:ext cx="430983" cy="31862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𝒖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8" name="Textfeld 15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112" y="4602082"/>
                <a:ext cx="430983" cy="31862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1579"/>
              <p:cNvSpPr txBox="1"/>
              <p:nvPr/>
            </p:nvSpPr>
            <p:spPr>
              <a:xfrm rot="18998245">
                <a:off x="669447" y="3809684"/>
                <a:ext cx="482369" cy="29607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𝟐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9" name="Textfeld 15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998245">
                <a:off x="669447" y="3809684"/>
                <a:ext cx="482369" cy="2960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1581"/>
              <p:cNvSpPr txBox="1"/>
              <p:nvPr/>
            </p:nvSpPr>
            <p:spPr>
              <a:xfrm rot="2868432">
                <a:off x="605546" y="4422673"/>
                <a:ext cx="482370" cy="29607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𝟐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0" name="Textfeld 15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868432">
                <a:off x="605546" y="4422673"/>
                <a:ext cx="482370" cy="29607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Gerade Verbindung 40"/>
          <p:cNvCxnSpPr/>
          <p:nvPr/>
        </p:nvCxnSpPr>
        <p:spPr>
          <a:xfrm flipV="1">
            <a:off x="1466882" y="4564331"/>
            <a:ext cx="422536" cy="20575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1466882" y="4774589"/>
            <a:ext cx="422536" cy="1110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1607"/>
              <p:cNvSpPr txBox="1"/>
              <p:nvPr/>
            </p:nvSpPr>
            <p:spPr>
              <a:xfrm>
                <a:off x="1828154" y="4437677"/>
                <a:ext cx="431399" cy="27503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&gt;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3" name="Textfeld 16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154" y="4437677"/>
                <a:ext cx="431399" cy="27503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1608"/>
              <p:cNvSpPr txBox="1"/>
              <p:nvPr/>
            </p:nvSpPr>
            <p:spPr>
              <a:xfrm>
                <a:off x="1838188" y="4773979"/>
                <a:ext cx="430669" cy="275693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≤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4" name="Textfeld 16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188" y="4773979"/>
                <a:ext cx="430669" cy="27569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1609"/>
              <p:cNvSpPr txBox="1"/>
              <p:nvPr/>
            </p:nvSpPr>
            <p:spPr>
              <a:xfrm rot="19868919">
                <a:off x="1331640" y="4415913"/>
                <a:ext cx="566915" cy="29680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5" name="Textfeld 16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68919">
                <a:off x="1331640" y="4415913"/>
                <a:ext cx="566915" cy="29680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1610"/>
              <p:cNvSpPr txBox="1"/>
              <p:nvPr/>
            </p:nvSpPr>
            <p:spPr>
              <a:xfrm rot="828606">
                <a:off x="1351711" y="4799324"/>
                <a:ext cx="546844" cy="29680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𝟐</m:t>
                      </m:r>
                      <m:r>
                        <a:rPr lang="de-DE" sz="1200" b="1" i="1">
                          <a:effectLst/>
                          <a:latin typeface="Cambria Math" panose="02040503050406030204" pitchFamily="18" charset="0"/>
                          <a:ea typeface="Times New Roman"/>
                          <a:cs typeface="Times New Roman"/>
                        </a:rPr>
                        <m:t>/</m:t>
                      </m:r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6" name="Textfeld 16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28606">
                <a:off x="1351711" y="4799324"/>
                <a:ext cx="546844" cy="29680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545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Rechenbeispiel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Markus </a:t>
                </a:r>
                <a:r>
                  <a:rPr lang="de-DE" sz="2400" dirty="0">
                    <a:latin typeface="Calibri" pitchFamily="34" charset="0"/>
                  </a:rPr>
                  <a:t>und Stefan veranstalten ein kleines </a:t>
                </a:r>
                <a:r>
                  <a:rPr lang="de-DE" sz="2400" dirty="0" err="1">
                    <a:latin typeface="Calibri" pitchFamily="34" charset="0"/>
                  </a:rPr>
                  <a:t>Kickerturnier</a:t>
                </a:r>
                <a:r>
                  <a:rPr lang="de-DE" sz="2400" dirty="0">
                    <a:latin typeface="Calibri" pitchFamily="34" charset="0"/>
                  </a:rPr>
                  <a:t>. Markus gewinnt üblicherweise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60%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seiner Spiele gegen Stefan. Das Turnier endet wenn einer der Spieler zwei Spiele gewonnen hat. </a:t>
                </a:r>
                <a:r>
                  <a:rPr lang="de-DE" sz="2400" dirty="0" smtClean="0">
                    <a:latin typeface="Calibri" pitchFamily="34" charset="0"/>
                  </a:rPr>
                  <a:t>Wie </a:t>
                </a:r>
                <a:r>
                  <a:rPr lang="de-DE" sz="2400" dirty="0">
                    <a:latin typeface="Calibri" pitchFamily="34" charset="0"/>
                  </a:rPr>
                  <a:t>groß ist die Wahrscheinlichkeit, dass Markus gewinnt</a:t>
                </a:r>
                <a:r>
                  <a:rPr lang="de-DE" sz="2400" dirty="0" smtClean="0">
                    <a:latin typeface="Calibri" pitchFamily="34" charset="0"/>
                  </a:rPr>
                  <a:t>?</a:t>
                </a:r>
              </a:p>
              <a:p>
                <a:pPr marL="0" indent="0">
                  <a:buNone/>
                </a:pPr>
                <a:endParaRPr lang="de-DE" sz="800" dirty="0" smtClean="0">
                  <a:solidFill>
                    <a:srgbClr val="FF0000"/>
                  </a:solidFill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Lösung </a:t>
                </a:r>
                <a:r>
                  <a:rPr lang="de-DE" sz="2400" b="1" dirty="0">
                    <a:solidFill>
                      <a:srgbClr val="FF0000"/>
                    </a:solidFill>
                    <a:latin typeface="Calibri" pitchFamily="34" charset="0"/>
                  </a:rPr>
                  <a:t>mit Hilfe eines Baumdiagramms:</a:t>
                </a:r>
                <a:endParaRPr lang="de-DE" sz="2400" dirty="0">
                  <a:solidFill>
                    <a:srgbClr val="FF0000"/>
                  </a:solidFill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𝑀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bedeutet </a:t>
                </a:r>
                <a:r>
                  <a:rPr lang="de-DE" sz="2400" dirty="0">
                    <a:latin typeface="Calibri" pitchFamily="34" charset="0"/>
                  </a:rPr>
                  <a:t>„Markus gewinnt“ und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𝑆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bedeutet „</a:t>
                </a:r>
                <a:r>
                  <a:rPr lang="de-DE" sz="2400" dirty="0">
                    <a:latin typeface="Calibri" pitchFamily="34" charset="0"/>
                  </a:rPr>
                  <a:t>Stefan gewinnt</a:t>
                </a:r>
                <a:r>
                  <a:rPr lang="de-DE" sz="2400" dirty="0" smtClean="0">
                    <a:latin typeface="Calibri" pitchFamily="34" charset="0"/>
                  </a:rPr>
                  <a:t>“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	</a:t>
                </a:r>
                <a:r>
                  <a:rPr lang="de-DE" sz="2400" dirty="0" smtClean="0">
                    <a:latin typeface="Calibri" pitchFamily="34" charset="0"/>
                  </a:rPr>
                  <a:t>		Die Pfade </a:t>
                </a:r>
                <a:r>
                  <a:rPr lang="de-DE" sz="2400" dirty="0">
                    <a:latin typeface="Calibri" pitchFamily="34" charset="0"/>
                  </a:rPr>
                  <a:t>auf denen Markus das Turnier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			gewinnt </a:t>
                </a:r>
                <a:r>
                  <a:rPr lang="de-DE" sz="2400" dirty="0">
                    <a:latin typeface="Calibri" pitchFamily="34" charset="0"/>
                  </a:rPr>
                  <a:t>sind </a:t>
                </a:r>
                <a:r>
                  <a:rPr lang="de-DE" sz="2400" dirty="0" smtClean="0">
                    <a:latin typeface="Calibri" pitchFamily="34" charset="0"/>
                  </a:rPr>
                  <a:t>blau </a:t>
                </a:r>
                <a:r>
                  <a:rPr lang="de-DE" sz="2400" dirty="0">
                    <a:latin typeface="Calibri" pitchFamily="34" charset="0"/>
                  </a:rPr>
                  <a:t>markiert. </a:t>
                </a: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82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Gerade Verbindung 58"/>
          <p:cNvCxnSpPr/>
          <p:nvPr/>
        </p:nvCxnSpPr>
        <p:spPr>
          <a:xfrm flipV="1">
            <a:off x="1522756" y="4173126"/>
            <a:ext cx="479743" cy="20094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>
            <a:off x="1522756" y="4378467"/>
            <a:ext cx="479743" cy="10847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feld 1617"/>
              <p:cNvSpPr txBox="1"/>
              <p:nvPr/>
            </p:nvSpPr>
            <p:spPr>
              <a:xfrm>
                <a:off x="1964248" y="4038244"/>
                <a:ext cx="337180" cy="29373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𝑴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61" name="Textfeld 16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248" y="4038244"/>
                <a:ext cx="337180" cy="2937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feld 1618"/>
              <p:cNvSpPr txBox="1"/>
              <p:nvPr/>
            </p:nvSpPr>
            <p:spPr>
              <a:xfrm>
                <a:off x="1952094" y="4373982"/>
                <a:ext cx="350035" cy="29278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𝑺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62" name="Textfeld 16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2094" y="4373982"/>
                <a:ext cx="350035" cy="29278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1619"/>
              <p:cNvSpPr txBox="1"/>
              <p:nvPr/>
            </p:nvSpPr>
            <p:spPr>
              <a:xfrm rot="20239461">
                <a:off x="1499968" y="4005064"/>
                <a:ext cx="489806" cy="28986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𝟔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63" name="Textfeld 16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239461">
                <a:off x="1499968" y="4005064"/>
                <a:ext cx="489806" cy="28986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feld 1620"/>
              <p:cNvSpPr txBox="1"/>
              <p:nvPr/>
            </p:nvSpPr>
            <p:spPr>
              <a:xfrm rot="821669">
                <a:off x="1522756" y="4435284"/>
                <a:ext cx="489806" cy="28986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64" name="Textfeld 16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21669">
                <a:off x="1522756" y="4435284"/>
                <a:ext cx="489806" cy="28986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Gerade Verbindung 52"/>
          <p:cNvCxnSpPr/>
          <p:nvPr/>
        </p:nvCxnSpPr>
        <p:spPr>
          <a:xfrm flipV="1">
            <a:off x="801362" y="4487841"/>
            <a:ext cx="481192" cy="40661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>
            <a:off x="801362" y="4898802"/>
            <a:ext cx="481192" cy="45910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feld 1626"/>
              <p:cNvSpPr txBox="1"/>
              <p:nvPr/>
            </p:nvSpPr>
            <p:spPr>
              <a:xfrm>
                <a:off x="1264613" y="4314711"/>
                <a:ext cx="332154" cy="3384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𝑴</m:t>
                      </m:r>
                    </m:oMath>
                  </m:oMathPara>
                </a14:m>
                <a:endParaRPr lang="de-DE" sz="1200" b="1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5" name="Textfeld 16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4613" y="4314711"/>
                <a:ext cx="332154" cy="3384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feld 1627"/>
              <p:cNvSpPr txBox="1"/>
              <p:nvPr/>
            </p:nvSpPr>
            <p:spPr>
              <a:xfrm>
                <a:off x="1190607" y="5310774"/>
                <a:ext cx="491304" cy="27846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𝑺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6" name="Textfeld 16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607" y="5310774"/>
                <a:ext cx="491304" cy="27846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1628"/>
              <p:cNvSpPr txBox="1"/>
              <p:nvPr/>
            </p:nvSpPr>
            <p:spPr>
              <a:xfrm rot="19224393">
                <a:off x="732672" y="4435977"/>
                <a:ext cx="491295" cy="28916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𝟔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7" name="Textfeld 16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224393">
                <a:off x="732672" y="4435977"/>
                <a:ext cx="491295" cy="28916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feld 1629"/>
              <p:cNvSpPr txBox="1"/>
              <p:nvPr/>
            </p:nvSpPr>
            <p:spPr>
              <a:xfrm rot="2551831">
                <a:off x="732671" y="5140543"/>
                <a:ext cx="491295" cy="28916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8" name="Textfeld 16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551831">
                <a:off x="732671" y="5140543"/>
                <a:ext cx="491295" cy="28916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Gerade Verbindung 46"/>
          <p:cNvCxnSpPr/>
          <p:nvPr/>
        </p:nvCxnSpPr>
        <p:spPr>
          <a:xfrm flipV="1">
            <a:off x="1557147" y="5299035"/>
            <a:ext cx="480473" cy="200682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1557147" y="5504107"/>
            <a:ext cx="480473" cy="1083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feld 1409"/>
              <p:cNvSpPr txBox="1"/>
              <p:nvPr/>
            </p:nvSpPr>
            <p:spPr>
              <a:xfrm>
                <a:off x="1975865" y="5178036"/>
                <a:ext cx="343652" cy="2649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𝑴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9" name="Textfeld 14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865" y="5178036"/>
                <a:ext cx="343652" cy="26498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1410"/>
              <p:cNvSpPr txBox="1"/>
              <p:nvPr/>
            </p:nvSpPr>
            <p:spPr>
              <a:xfrm>
                <a:off x="1979712" y="5513291"/>
                <a:ext cx="319434" cy="265339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𝑺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0" name="Textfeld 14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5513291"/>
                <a:ext cx="319434" cy="26533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1411"/>
              <p:cNvSpPr txBox="1"/>
              <p:nvPr/>
            </p:nvSpPr>
            <p:spPr>
              <a:xfrm rot="20237875">
                <a:off x="1534324" y="5155746"/>
                <a:ext cx="490552" cy="289479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𝟔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1" name="Textfeld 14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237875">
                <a:off x="1534324" y="5155746"/>
                <a:ext cx="490552" cy="28947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feld 1412"/>
              <p:cNvSpPr txBox="1"/>
              <p:nvPr/>
            </p:nvSpPr>
            <p:spPr>
              <a:xfrm rot="935742">
                <a:off x="1557147" y="5528232"/>
                <a:ext cx="490552" cy="289479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2" name="Textfeld 14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935742">
                <a:off x="1557147" y="5528232"/>
                <a:ext cx="490552" cy="28947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Gerade Verbindung 40"/>
          <p:cNvCxnSpPr/>
          <p:nvPr/>
        </p:nvCxnSpPr>
        <p:spPr>
          <a:xfrm flipV="1">
            <a:off x="2244323" y="4319344"/>
            <a:ext cx="481408" cy="20109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2244323" y="4524841"/>
            <a:ext cx="481408" cy="1085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1416"/>
              <p:cNvSpPr txBox="1"/>
              <p:nvPr/>
            </p:nvSpPr>
            <p:spPr>
              <a:xfrm>
                <a:off x="2655931" y="4125934"/>
                <a:ext cx="491506" cy="41020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𝑴</m:t>
                      </m:r>
                    </m:oMath>
                  </m:oMathPara>
                </a14:m>
                <a:endParaRPr lang="de-DE" sz="1200" b="1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3" name="Textfeld 14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931" y="4125934"/>
                <a:ext cx="491506" cy="41020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1417"/>
              <p:cNvSpPr txBox="1"/>
              <p:nvPr/>
            </p:nvSpPr>
            <p:spPr>
              <a:xfrm>
                <a:off x="2667364" y="4488576"/>
                <a:ext cx="490674" cy="41020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𝑺</m:t>
                      </m:r>
                    </m:oMath>
                  </m:oMathPara>
                </a14:m>
                <a:endParaRPr lang="de-DE" sz="1200" b="1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4" name="Textfeld 14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364" y="4488576"/>
                <a:ext cx="490674" cy="41020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1418"/>
              <p:cNvSpPr txBox="1"/>
              <p:nvPr/>
            </p:nvSpPr>
            <p:spPr>
              <a:xfrm rot="20336007">
                <a:off x="2221456" y="4183528"/>
                <a:ext cx="491506" cy="29008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𝟔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5" name="Textfeld 14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36007">
                <a:off x="2221456" y="4183528"/>
                <a:ext cx="491506" cy="290081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1419"/>
              <p:cNvSpPr txBox="1"/>
              <p:nvPr/>
            </p:nvSpPr>
            <p:spPr>
              <a:xfrm rot="759314">
                <a:off x="2235662" y="4559589"/>
                <a:ext cx="491506" cy="2540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6" name="Textfeld 14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759314">
                <a:off x="2235662" y="4559589"/>
                <a:ext cx="491506" cy="25409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Gerade Verbindung 34"/>
          <p:cNvCxnSpPr/>
          <p:nvPr/>
        </p:nvCxnSpPr>
        <p:spPr>
          <a:xfrm flipV="1">
            <a:off x="2267228" y="5069151"/>
            <a:ext cx="481408" cy="20084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2267228" y="5274390"/>
            <a:ext cx="481408" cy="1084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1423"/>
              <p:cNvSpPr txBox="1"/>
              <p:nvPr/>
            </p:nvSpPr>
            <p:spPr>
              <a:xfrm>
                <a:off x="2678836" y="4875984"/>
                <a:ext cx="491506" cy="40969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𝑴</m:t>
                      </m:r>
                    </m:oMath>
                  </m:oMathPara>
                </a14:m>
                <a:endParaRPr lang="de-DE" sz="1200" b="1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7" name="Textfeld 14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836" y="4875984"/>
                <a:ext cx="491506" cy="40969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1424"/>
              <p:cNvSpPr txBox="1"/>
              <p:nvPr/>
            </p:nvSpPr>
            <p:spPr>
              <a:xfrm>
                <a:off x="2690269" y="5238170"/>
                <a:ext cx="490674" cy="40969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𝑺</m:t>
                      </m:r>
                    </m:oMath>
                  </m:oMathPara>
                </a14:m>
                <a:endParaRPr lang="de-DE" sz="1200" b="1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8" name="Textfeld 14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269" y="5238170"/>
                <a:ext cx="490674" cy="40969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1425"/>
              <p:cNvSpPr txBox="1"/>
              <p:nvPr/>
            </p:nvSpPr>
            <p:spPr>
              <a:xfrm rot="20293188">
                <a:off x="2214186" y="4939524"/>
                <a:ext cx="491506" cy="28971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𝟔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9" name="Textfeld 14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293188">
                <a:off x="2214186" y="4939524"/>
                <a:ext cx="491506" cy="28971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1426"/>
              <p:cNvSpPr txBox="1"/>
              <p:nvPr/>
            </p:nvSpPr>
            <p:spPr>
              <a:xfrm rot="731097">
                <a:off x="2267228" y="5298535"/>
                <a:ext cx="491506" cy="28971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</m:t>
                      </m:r>
                      <m:r>
                        <a:rPr lang="de-DE" sz="1200" b="1" i="1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de-DE" sz="1200" b="1" dirty="0">
                  <a:effectLst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0" name="Textfeld 14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731097">
                <a:off x="2267228" y="5298535"/>
                <a:ext cx="491506" cy="289716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42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Rechenbeispiel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Es </a:t>
                </a:r>
                <a:r>
                  <a:rPr lang="de-DE" sz="2400" dirty="0">
                    <a:latin typeface="Calibri" pitchFamily="34" charset="0"/>
                  </a:rPr>
                  <a:t>sei nun E=“Markus gewinnt das Turnier“, dann ist E={(M;M), (M;S;M), (S;M;M</a:t>
                </a:r>
                <a:r>
                  <a:rPr lang="de-DE" sz="2400" dirty="0" smtClean="0">
                    <a:latin typeface="Calibri" pitchFamily="34" charset="0"/>
                  </a:rPr>
                  <a:t>)}.</a:t>
                </a:r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Unter </a:t>
                </a:r>
                <a:r>
                  <a:rPr lang="de-DE" sz="2400" dirty="0">
                    <a:latin typeface="Calibri" pitchFamily="34" charset="0"/>
                  </a:rPr>
                  <a:t>Verwendung der Pfadregel („entlang eines Pfades multiplizieren“, „Pfade addieren“) erhält man:</a:t>
                </a:r>
              </a:p>
              <a:p>
                <a:pPr marL="0" indent="0">
                  <a:buNone/>
                </a:pPr>
                <a:endParaRPr lang="de-DE" sz="8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=0,6⋅0,6 + 0,6⋅0,4⋅0,6 + 0,4⋅0,6⋅0,6</m:t>
                      </m:r>
                    </m:oMath>
                    <m:oMath xmlns:m="http://schemas.openxmlformats.org/officeDocument/2006/math">
                      <m:r>
                        <a:rPr lang="de-DE" sz="2400" b="0" i="1" smtClean="0">
                          <a:latin typeface="Cambria Math"/>
                        </a:rPr>
                        <m:t>           </m:t>
                      </m:r>
                      <m:r>
                        <a:rPr lang="en-US" sz="2400" i="1">
                          <a:latin typeface="Cambria Math"/>
                        </a:rPr>
                        <m:t>=0,648≈ 65</m:t>
                      </m:r>
                      <m:r>
                        <a:rPr lang="en-US" sz="2400" i="1" smtClean="0">
                          <a:latin typeface="Cambria Math"/>
                        </a:rPr>
                        <m:t>%</m:t>
                      </m:r>
                    </m:oMath>
                  </m:oMathPara>
                </a14:m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8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0000FF"/>
                    </a:solidFill>
                    <a:latin typeface="Calibri" pitchFamily="34" charset="0"/>
                  </a:rPr>
                  <a:t>Ergebnis:</a:t>
                </a:r>
                <a:r>
                  <a:rPr lang="de-DE" sz="2400" dirty="0">
                    <a:latin typeface="Calibri" pitchFamily="34" charset="0"/>
                  </a:rPr>
                  <a:t> Markus gewinnt das </a:t>
                </a:r>
                <a:r>
                  <a:rPr lang="de-DE" sz="2400" dirty="0" err="1">
                    <a:latin typeface="Calibri" pitchFamily="34" charset="0"/>
                  </a:rPr>
                  <a:t>Kickerturnier</a:t>
                </a:r>
                <a:r>
                  <a:rPr lang="de-DE" sz="2400" dirty="0">
                    <a:latin typeface="Calibri" pitchFamily="34" charset="0"/>
                  </a:rPr>
                  <a:t> mit einer Wahrscheinlichkeit von etwa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65%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4283968" y="5229200"/>
            <a:ext cx="720080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907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347</Words>
  <Application>Microsoft Office PowerPoint</Application>
  <PresentationFormat>Bildschirmpräsentation (4:3)</PresentationFormat>
  <Paragraphs>71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 Math</vt:lpstr>
      <vt:lpstr>Times New Roman</vt:lpstr>
      <vt:lpstr>Wingdings</vt:lpstr>
      <vt:lpstr>Wingdings 2</vt:lpstr>
      <vt:lpstr>Galathea</vt:lpstr>
      <vt:lpstr>Mehrstufige Zufallsexperimente</vt:lpstr>
      <vt:lpstr>Rechenbeispiel 1</vt:lpstr>
      <vt:lpstr>Rechenbeispiel 1</vt:lpstr>
      <vt:lpstr>Rechenbeispiel 2</vt:lpstr>
      <vt:lpstr>Rechenbeispiel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243</cp:revision>
  <dcterms:created xsi:type="dcterms:W3CDTF">2013-03-17T05:38:34Z</dcterms:created>
  <dcterms:modified xsi:type="dcterms:W3CDTF">2018-10-20T06:46:12Z</dcterms:modified>
</cp:coreProperties>
</file>